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0" r:id="rId4"/>
    <p:sldId id="258" r:id="rId5"/>
    <p:sldId id="259" r:id="rId6"/>
    <p:sldId id="260" r:id="rId7"/>
    <p:sldId id="271" r:id="rId8"/>
    <p:sldId id="261" r:id="rId9"/>
    <p:sldId id="272" r:id="rId10"/>
    <p:sldId id="262" r:id="rId11"/>
    <p:sldId id="263" r:id="rId12"/>
    <p:sldId id="264" r:id="rId13"/>
    <p:sldId id="265" r:id="rId14"/>
    <p:sldId id="266" r:id="rId15"/>
    <p:sldId id="267" r:id="rId16"/>
    <p:sldId id="273" r:id="rId17"/>
    <p:sldId id="275" r:id="rId18"/>
    <p:sldId id="274" r:id="rId19"/>
    <p:sldId id="268" r:id="rId20"/>
    <p:sldId id="269" r:id="rId21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5" autoAdjust="0"/>
    <p:restoredTop sz="94660"/>
  </p:normalViewPr>
  <p:slideViewPr>
    <p:cSldViewPr>
      <p:cViewPr varScale="1">
        <p:scale>
          <a:sx n="74" d="100"/>
          <a:sy n="74" d="100"/>
        </p:scale>
        <p:origin x="1452" y="66"/>
      </p:cViewPr>
      <p:guideLst>
        <p:guide orient="horz" pos="2154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9" name="Rectangle 2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11775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70" name="Rectangle 2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15038" cy="477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/>
          </a:p>
        </p:txBody>
      </p:sp>
      <p:sp>
        <p:nvSpPr>
          <p:cNvPr id="2071" name="Rectangle 2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2" name="Rectangle 2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3" name="Rectangle 2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5238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4" name="Rectangle 2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A06D367E-B698-4947-BA87-2A055C1F3429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08C25A-4B37-414E-8D84-66061BF3C86F}" type="slidenum">
              <a:rPr lang="hu-HU" altLang="hu-HU"/>
              <a:pPr/>
              <a:t>1</a:t>
            </a:fld>
            <a:endParaRPr lang="hu-HU" altLang="hu-HU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9EC546-455E-4078-8912-DB6DE83A8A39}" type="slidenum">
              <a:rPr lang="hu-HU" altLang="hu-HU"/>
              <a:pPr/>
              <a:t>10</a:t>
            </a:fld>
            <a:endParaRPr lang="hu-HU" altLang="hu-HU"/>
          </a:p>
        </p:txBody>
      </p:sp>
      <p:sp>
        <p:nvSpPr>
          <p:cNvPr id="23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05425" cy="3978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4697D4-3B28-4F21-8150-E47D4A583563}" type="slidenum">
              <a:rPr lang="hu-HU" altLang="hu-HU"/>
              <a:pPr/>
              <a:t>11</a:t>
            </a:fld>
            <a:endParaRPr lang="hu-HU" altLang="hu-HU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A0361B-283F-4748-A304-178DD395173F}" type="slidenum">
              <a:rPr lang="hu-HU" altLang="hu-HU"/>
              <a:pPr/>
              <a:t>12</a:t>
            </a:fld>
            <a:endParaRPr lang="hu-HU" altLang="hu-HU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416175-B167-4D70-B2DC-A0E4B9F430E6}" type="slidenum">
              <a:rPr lang="hu-HU" altLang="hu-HU"/>
              <a:pPr/>
              <a:t>13</a:t>
            </a:fld>
            <a:endParaRPr lang="hu-HU" altLang="hu-HU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E62736-05DF-448B-8DCF-1C45BB1FF596}" type="slidenum">
              <a:rPr lang="hu-HU" altLang="hu-HU"/>
              <a:pPr/>
              <a:t>14</a:t>
            </a:fld>
            <a:endParaRPr lang="hu-HU" altLang="hu-HU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7321DE-F26F-4F08-84E2-ECA943429286}" type="slidenum">
              <a:rPr lang="hu-HU" altLang="hu-HU"/>
              <a:pPr/>
              <a:t>15</a:t>
            </a:fld>
            <a:endParaRPr lang="hu-HU" altLang="hu-HU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7321DE-F26F-4F08-84E2-ECA943429286}" type="slidenum">
              <a:rPr lang="hu-HU" altLang="hu-HU"/>
              <a:pPr/>
              <a:t>16</a:t>
            </a:fld>
            <a:endParaRPr lang="hu-HU" altLang="hu-HU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88594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7321DE-F26F-4F08-84E2-ECA943429286}" type="slidenum">
              <a:rPr lang="hu-HU" altLang="hu-HU"/>
              <a:pPr/>
              <a:t>17</a:t>
            </a:fld>
            <a:endParaRPr lang="hu-HU" altLang="hu-HU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26699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7321DE-F26F-4F08-84E2-ECA943429286}" type="slidenum">
              <a:rPr lang="hu-HU" altLang="hu-HU"/>
              <a:pPr/>
              <a:t>18</a:t>
            </a:fld>
            <a:endParaRPr lang="hu-HU" altLang="hu-HU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145251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F70609-9C4F-4E8D-8A85-09A315CD5339}" type="slidenum">
              <a:rPr lang="hu-HU" altLang="hu-HU"/>
              <a:pPr/>
              <a:t>19</a:t>
            </a:fld>
            <a:endParaRPr lang="hu-HU" altLang="hu-HU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84F592-B056-43DD-B539-E91651BCD813}" type="slidenum">
              <a:rPr lang="hu-HU" altLang="hu-HU"/>
              <a:pPr/>
              <a:t>2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F96575-3273-4759-9F35-7E9A11563114}" type="slidenum">
              <a:rPr lang="hu-HU" altLang="hu-HU"/>
              <a:pPr/>
              <a:t>20</a:t>
            </a:fld>
            <a:endParaRPr lang="hu-HU" altLang="hu-HU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B7869F-7BBE-49CC-82C8-8940F1DAF6B9}" type="slidenum">
              <a:rPr lang="hu-HU" altLang="hu-HU"/>
              <a:pPr/>
              <a:t>3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9865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B458AC-2480-490F-BA6A-29D11CE78EAA}" type="slidenum">
              <a:rPr lang="hu-HU" altLang="hu-HU"/>
              <a:pPr/>
              <a:t>4</a:t>
            </a:fld>
            <a:endParaRPr lang="hu-HU" altLang="hu-HU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B7869F-7BBE-49CC-82C8-8940F1DAF6B9}" type="slidenum">
              <a:rPr lang="hu-HU" altLang="hu-HU"/>
              <a:pPr/>
              <a:t>5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AD92CB-E9CF-471F-8E7D-146C4C789D95}" type="slidenum">
              <a:rPr lang="hu-HU" altLang="hu-HU"/>
              <a:pPr/>
              <a:t>6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AD92CB-E9CF-471F-8E7D-146C4C789D95}" type="slidenum">
              <a:rPr lang="hu-HU" altLang="hu-HU"/>
              <a:pPr/>
              <a:t>7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17699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8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9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0205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15D110B-5857-40A5-B2A6-ABF3ECF73A2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99717952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23B5F0B-AD0E-40DC-B270-68D5B3D90598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5209829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7281863" y="285750"/>
            <a:ext cx="2259012" cy="6438900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503238" y="285750"/>
            <a:ext cx="6626225" cy="64389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65EB4BC-8C8F-4C13-BB4A-C53B5624E41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7615710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3238" y="285750"/>
            <a:ext cx="9037637" cy="12446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14575" cy="487363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62300" cy="487363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14575" cy="487363"/>
          </a:xfrm>
        </p:spPr>
        <p:txBody>
          <a:bodyPr/>
          <a:lstStyle>
            <a:lvl1pPr>
              <a:defRPr/>
            </a:lvl1pPr>
          </a:lstStyle>
          <a:p>
            <a:fld id="{B5178F23-C417-4818-85E7-38C7CC7A6612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00722342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DA465C4-7CED-4A73-A542-099E38DC53C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2384256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ADE0C52-A6D9-48FC-8F26-689B9DFEB521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87899555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1825" cy="49561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097463" y="1768475"/>
            <a:ext cx="4443412" cy="49561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103DC8A-EC82-4182-B709-B38F2FE12A8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72254672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8" name="Élőláb helye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D964A2C-25AE-4BEF-9896-B074CB45EDD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415468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9EE9F87-AE1D-4973-9B8A-E42C10B7613F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20493328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3" name="Élőláb helye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8CF8F56-2090-41E0-8282-F61D5C398EFC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82637852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98BDA2D-3326-4C7D-B35C-8A0BB0483B29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9777464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EB1D8FA-54E2-4DAD-9A7B-05D1D1C646ED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3133367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85750"/>
            <a:ext cx="9037637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Címszöveg formátumának szerkesztése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37637" cy="495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Vázlatszöveg formátumának szerkesztése</a:t>
            </a:r>
          </a:p>
          <a:p>
            <a:pPr lvl="1"/>
            <a:r>
              <a:rPr lang="en-GB" altLang="hu-HU"/>
              <a:t>Második vázlatszint</a:t>
            </a:r>
          </a:p>
          <a:p>
            <a:pPr lvl="2"/>
            <a:r>
              <a:rPr lang="en-GB" altLang="hu-HU"/>
              <a:t>Harmadik vázlatszint</a:t>
            </a:r>
          </a:p>
          <a:p>
            <a:pPr lvl="3"/>
            <a:r>
              <a:rPr lang="en-GB" altLang="hu-HU"/>
              <a:t>Negyedik vázlatszint</a:t>
            </a:r>
          </a:p>
          <a:p>
            <a:pPr lvl="4"/>
            <a:r>
              <a:rPr lang="en-GB" altLang="hu-HU"/>
              <a:t>Ötödik vázlatszint</a:t>
            </a:r>
          </a:p>
          <a:p>
            <a:pPr lvl="4"/>
            <a:r>
              <a:rPr lang="en-GB" altLang="hu-HU"/>
              <a:t>Hatodik vázlatszint</a:t>
            </a:r>
          </a:p>
          <a:p>
            <a:pPr lvl="4"/>
            <a:r>
              <a:rPr lang="en-GB" altLang="hu-HU"/>
              <a:t>Hetedik vázlatszint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14575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623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14575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1004DFA2-C17C-41D0-8EA6-AFC63EE58E25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12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6" y="647700"/>
            <a:ext cx="3749715" cy="691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16" y="647700"/>
            <a:ext cx="5708650" cy="691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„Bízzál Istenben, és tartsd szárazon a puskaport!” – 9/18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3" y="3491805"/>
            <a:ext cx="5531294" cy="406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37" y="647700"/>
            <a:ext cx="3373017" cy="529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polgárháború – 10/18</a:t>
            </a:r>
          </a:p>
        </p:txBody>
      </p:sp>
      <p:sp>
        <p:nvSpPr>
          <p:cNvPr id="11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3139" cy="349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Cromwell</a:t>
            </a:r>
            <a:r>
              <a:rPr lang="hu-HU" altLang="hu-HU" sz="2400" dirty="0"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legyőzte a királyt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kiszorította a presbiteriánusokat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a hatalomból</a:t>
            </a:r>
            <a:r>
              <a:rPr lang="hu-HU" altLang="hu-HU" sz="2400" dirty="0">
                <a:latin typeface="Cambria" panose="02040503050406030204" pitchFamily="18" charset="0"/>
              </a:rPr>
              <a:t> („csonka parlament”, 1648)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A skótok végül harcba szálltak Károlyért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 err="1">
                <a:latin typeface="Cambria" panose="02040503050406030204" pitchFamily="18" charset="0"/>
              </a:rPr>
              <a:t>Preston</a:t>
            </a:r>
            <a:r>
              <a:rPr lang="hu-HU" altLang="hu-HU" sz="2400" dirty="0">
                <a:latin typeface="Cambria" panose="02040503050406030204" pitchFamily="18" charset="0"/>
              </a:rPr>
              <a:t>, 1648: vereséget szenvedtek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Megszavaztatta a </a:t>
            </a:r>
            <a:r>
              <a:rPr lang="hu-HU" altLang="hu-HU" sz="2400" b="1" dirty="0">
                <a:latin typeface="Cambria" panose="02040503050406030204" pitchFamily="18" charset="0"/>
              </a:rPr>
              <a:t>király kivégzését (1649)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Anglia köztársaság lett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216537" y="5940078"/>
            <a:ext cx="3842116" cy="1619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		A király a bíróság előtt</a:t>
            </a:r>
          </a:p>
          <a:p>
            <a:pPr algn="ctr">
              <a:buClrTx/>
              <a:buFontTx/>
              <a:buNone/>
            </a:pPr>
            <a:endParaRPr lang="hu-HU" altLang="hu-HU" b="1" dirty="0">
              <a:latin typeface="Cambria" panose="02040503050406030204" pitchFamily="18" charset="0"/>
            </a:endParaRPr>
          </a:p>
          <a:p>
            <a:pPr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király lefejezése egy német metszeten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14888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Cromwell protektorátusa – 11/18</a:t>
            </a: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432925" cy="486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„Megtisztította” a parlamentet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„szentek parlamentje”, de ezt is feloszlatta 1653-ban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A hozzá hű képviselőkre és a hadseregre támaszkodott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puritán elvek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belső feszültségekhez vezettek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a szigorú rendelkezések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diktatúra (lordprotektor)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Támogatta a vállalkozókat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hajózási törvény (1651)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- </a:t>
            </a:r>
            <a:r>
              <a:rPr lang="hu-HU" altLang="hu-HU" sz="2400" dirty="0">
                <a:latin typeface="Cambria" panose="02040503050406030204" pitchFamily="18" charset="0"/>
              </a:rPr>
              <a:t>Angliába csak a saját országuk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termékeit szállíthatták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↔ holland kereskedők</a:t>
            </a:r>
            <a:endParaRPr lang="hu-HU" altLang="hu-HU" sz="2400" b="1" dirty="0">
              <a:latin typeface="Cambria" panose="02040503050406030204" pitchFamily="18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400" y="1711703"/>
            <a:ext cx="4248225" cy="5847621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990284" y="6947838"/>
            <a:ext cx="3842116" cy="61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puritán hétköznapok. </a:t>
            </a:r>
          </a:p>
          <a:p>
            <a:pPr algn="r">
              <a:buClrTx/>
              <a:buFontTx/>
              <a:buNone/>
            </a:pPr>
            <a:r>
              <a:rPr lang="hu-HU" altLang="hu-HU" b="1" i="1" dirty="0" err="1">
                <a:latin typeface="Cambria" panose="02040503050406030204" pitchFamily="18" charset="0"/>
              </a:rPr>
              <a:t>Dies</a:t>
            </a:r>
            <a:r>
              <a:rPr lang="hu-HU" altLang="hu-HU" b="1" i="1" dirty="0">
                <a:latin typeface="Cambria" panose="02040503050406030204" pitchFamily="18" charset="0"/>
              </a:rPr>
              <a:t> </a:t>
            </a:r>
            <a:r>
              <a:rPr lang="hu-HU" altLang="hu-HU" b="1" i="1" dirty="0" err="1">
                <a:latin typeface="Cambria" panose="02040503050406030204" pitchFamily="18" charset="0"/>
              </a:rPr>
              <a:t>Dominica</a:t>
            </a:r>
            <a:r>
              <a:rPr lang="hu-HU" altLang="hu-HU" b="1" dirty="0">
                <a:latin typeface="Cambria" panose="02040503050406030204" pitchFamily="18" charset="0"/>
              </a:rPr>
              <a:t>, 1639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https://upload.wikimedia.org/wikipedia/commons/4/49/Fourdaysbattlecounci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1106"/>
            <a:ext cx="4496192" cy="298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853" y="1779640"/>
            <a:ext cx="5582565" cy="5759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14888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Cromwell protektorátusa – 12/18</a:t>
            </a: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863139" cy="1131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Cromwell háborúi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a holland felett </a:t>
            </a:r>
            <a:r>
              <a:rPr lang="hu-HU" altLang="hu-HU" sz="2400" b="1" dirty="0">
                <a:latin typeface="Cambria" panose="02040503050406030204" pitchFamily="18" charset="0"/>
              </a:rPr>
              <a:t>győzelmet aratott </a:t>
            </a:r>
            <a:r>
              <a:rPr lang="hu-HU" altLang="hu-HU" sz="2400" dirty="0">
                <a:latin typeface="Cambria" panose="02040503050406030204" pitchFamily="18" charset="0"/>
              </a:rPr>
              <a:t>(1654)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e</a:t>
            </a:r>
            <a:r>
              <a:rPr lang="hu-HU" altLang="hu-HU" sz="2400" dirty="0">
                <a:latin typeface="Cambria" panose="02040503050406030204" pitchFamily="18" charset="0"/>
              </a:rPr>
              <a:t>lfoglalta </a:t>
            </a:r>
            <a:r>
              <a:rPr lang="hu-HU" altLang="hu-HU" sz="2400" b="1" dirty="0">
                <a:latin typeface="Cambria" panose="02040503050406030204" pitchFamily="18" charset="0"/>
              </a:rPr>
              <a:t>Skóciát</a:t>
            </a:r>
            <a:r>
              <a:rPr lang="hu-HU" altLang="hu-HU" sz="2400" dirty="0">
                <a:latin typeface="Cambria" panose="02040503050406030204" pitchFamily="18" charset="0"/>
              </a:rPr>
              <a:t> és </a:t>
            </a:r>
            <a:r>
              <a:rPr lang="hu-HU" altLang="hu-HU" sz="2400" b="1" dirty="0">
                <a:latin typeface="Cambria" panose="02040503050406030204" pitchFamily="18" charset="0"/>
              </a:rPr>
              <a:t>Írországot</a:t>
            </a:r>
          </a:p>
        </p:txBody>
      </p:sp>
      <p:pic>
        <p:nvPicPr>
          <p:cNvPr id="12293" name="Picture 5" descr="https://upload.wikimedia.org/wikipedia/commons/thumb/6/64/Van_Minderhout_Battle_of_Lowestoft.jpg/1024px-Van_Minderhout_Battle_of_Lowestof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1324"/>
            <a:ext cx="4503232" cy="32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restauráció – 13/18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220" y="3061679"/>
            <a:ext cx="2935628" cy="4499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8" y="3059757"/>
            <a:ext cx="3528269" cy="450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648949" cy="270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Cromwell meghalt 1658-ban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a </a:t>
            </a:r>
            <a:r>
              <a:rPr lang="hu-HU" altLang="hu-HU" sz="2400" dirty="0">
                <a:latin typeface="Cambria" panose="02040503050406030204" pitchFamily="18" charset="0"/>
              </a:rPr>
              <a:t>fiát nem támogatta senki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Stuart-ház visszakapta a trónt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II. Károly (1660–1685)</a:t>
            </a:r>
            <a:r>
              <a:rPr lang="hu-HU" altLang="hu-HU" sz="2400" dirty="0">
                <a:latin typeface="Cambria" panose="02040503050406030204" pitchFamily="18" charset="0"/>
              </a:rPr>
              <a:t>, a kivégzett király fia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részben betartotta ígéretét, és együttműködött a parlamenttel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 err="1">
                <a:latin typeface="Cambria" panose="02040503050406030204" pitchFamily="18" charset="0"/>
              </a:rPr>
              <a:t>Öccse</a:t>
            </a:r>
            <a:r>
              <a:rPr lang="hu-HU" altLang="hu-HU" sz="2400" dirty="0">
                <a:latin typeface="Cambria" panose="02040503050406030204" pitchFamily="18" charset="0"/>
              </a:rPr>
              <a:t>, </a:t>
            </a:r>
            <a:r>
              <a:rPr lang="hu-HU" altLang="hu-HU" sz="2400" b="1" dirty="0">
                <a:latin typeface="Cambria" panose="02040503050406030204" pitchFamily="18" charset="0"/>
              </a:rPr>
              <a:t>II. Jakab (1685–1688)</a:t>
            </a:r>
            <a:r>
              <a:rPr lang="hu-HU" altLang="hu-HU" sz="2400" dirty="0">
                <a:latin typeface="Cambria" panose="02040503050406030204" pitchFamily="18" charset="0"/>
              </a:rPr>
              <a:t> azonban megkísérelte az 						</a:t>
            </a:r>
            <a:r>
              <a:rPr lang="hu-HU" altLang="hu-HU" sz="2400" b="1" dirty="0">
                <a:latin typeface="Cambria" panose="02040503050406030204" pitchFamily="18" charset="0"/>
              </a:rPr>
              <a:t>abszolutizmus bevezetését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dirty="0">
              <a:latin typeface="Cambria" panose="02040503050406030204" pitchFamily="18" charset="0"/>
            </a:endParaRP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744166" y="7164213"/>
            <a:ext cx="3185054" cy="39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II. Károly és II. Jakab</a:t>
            </a:r>
          </a:p>
        </p:txBody>
      </p:sp>
      <p:pic>
        <p:nvPicPr>
          <p:cNvPr id="13320" name="Picture 8" descr="II. Károly aláírás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166" y="3059757"/>
            <a:ext cx="27437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I. Jakab aláírás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93" y="4211885"/>
            <a:ext cx="2730459" cy="127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alkotmányos monarchia kialakulása – 14/18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5621"/>
            <a:ext cx="6236342" cy="4662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0" y="6498555"/>
            <a:ext cx="6236342" cy="1026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Vilmos érkezése Angliába</a:t>
            </a:r>
          </a:p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Mária, II. Jakab lánya, és férje, III. Vilmos egy korabeli metszeten</a:t>
            </a: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648949" cy="1187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A parlament megfosztotta Jakabot a hatalmától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dirty="0">
                <a:latin typeface="Cambria" panose="02040503050406030204" pitchFamily="18" charset="0"/>
              </a:rPr>
              <a:t>A trónra a holland </a:t>
            </a:r>
            <a:r>
              <a:rPr lang="hu-HU" altLang="hu-HU" sz="2400" b="1" dirty="0">
                <a:latin typeface="Cambria" panose="02040503050406030204" pitchFamily="18" charset="0"/>
              </a:rPr>
              <a:t>III. (</a:t>
            </a:r>
            <a:r>
              <a:rPr lang="hu-HU" altLang="hu-HU" sz="2400" b="1" dirty="0" err="1">
                <a:latin typeface="Cambria" panose="02040503050406030204" pitchFamily="18" charset="0"/>
              </a:rPr>
              <a:t>Orániai</a:t>
            </a:r>
            <a:r>
              <a:rPr lang="hu-HU" altLang="hu-HU" sz="2400" b="1" dirty="0">
                <a:latin typeface="Cambria" panose="02040503050406030204" pitchFamily="18" charset="0"/>
              </a:rPr>
              <a:t>) Vilmost </a:t>
            </a:r>
            <a:r>
              <a:rPr lang="hu-HU" altLang="hu-HU" sz="2400" dirty="0">
                <a:latin typeface="Cambria" panose="02040503050406030204" pitchFamily="18" charset="0"/>
              </a:rPr>
              <a:t>hívták meg </a:t>
            </a:r>
            <a:r>
              <a:rPr lang="hu-HU" altLang="hu-HU" sz="2400" b="1" dirty="0">
                <a:latin typeface="Cambria" panose="02040503050406030204" pitchFamily="18" charset="0"/>
              </a:rPr>
              <a:t>(1688–1702)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„dicsőséges forradalom”, 1688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pic>
        <p:nvPicPr>
          <p:cNvPr id="14344" name="Picture 8" descr="Királyt, királynőt, trónt és címert ábrázoló metsz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42" y="1475580"/>
            <a:ext cx="3836129" cy="60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alkotmányos monarchia kialakulása – 15/18</a:t>
            </a: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648949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Jognyilatkozat</a:t>
            </a:r>
            <a:r>
              <a:rPr lang="hu-HU" altLang="hu-HU" sz="2400" dirty="0">
                <a:latin typeface="Cambria" panose="02040503050406030204" pitchFamily="18" charset="0"/>
              </a:rPr>
              <a:t> elfogadása, </a:t>
            </a:r>
            <a:r>
              <a:rPr lang="hu-HU" altLang="hu-HU" sz="2400" b="1" dirty="0">
                <a:latin typeface="Cambria" panose="02040503050406030204" pitchFamily="18" charset="0"/>
              </a:rPr>
              <a:t>1689 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D53C38B3-FBFB-4979-A450-32568D9B948F}"/>
              </a:ext>
            </a:extLst>
          </p:cNvPr>
          <p:cNvSpPr/>
          <p:nvPr/>
        </p:nvSpPr>
        <p:spPr>
          <a:xfrm>
            <a:off x="215777" y="1223962"/>
            <a:ext cx="9648949" cy="6074099"/>
          </a:xfrm>
          <a:prstGeom prst="rect">
            <a:avLst/>
          </a:prstGeom>
          <a:solidFill>
            <a:srgbClr val="33999B">
              <a:alpha val="20000"/>
            </a:srgbClr>
          </a:solidFill>
          <a:ln w="57150" cap="rnd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„[…] az említett egyházi és világi főrendek és a közrendűek […] ősi jogaik és szabadságaik megvédése és megerősítése érdekében kijelentik,</a:t>
            </a:r>
          </a:p>
          <a:p>
            <a:pPr algn="just"/>
            <a:r>
              <a:rPr 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– hogy a törvények és végrehajtásuk királyi tekintély alapján, parlamenti hozzájárulás mellőzésével gyakorolt felfüggesztésének állítólagos hatalma törvényellenes;</a:t>
            </a:r>
          </a:p>
          <a:p>
            <a:pPr algn="just"/>
            <a:r>
              <a:rPr 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– hogy a törvényektől vagy végrehajtásuktól királyi tekintély alapján való eltekintés állítólagos hatalma, ahogy ezt a közelmúltban gyakorolták, törvényellenes;</a:t>
            </a:r>
          </a:p>
          <a:p>
            <a:pPr algn="just"/>
            <a:r>
              <a:rPr 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– hogy a felségjogra hivatkozva a korona részére adót beszedni a parlament jóváhagyása nélkül, vagy hosszabb időre, vagy más módon, mint az jóváhagyatott, törvényellenes;</a:t>
            </a:r>
          </a:p>
          <a:p>
            <a:pPr algn="just"/>
            <a:r>
              <a:rPr 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– hogy békeidőben a királyság területén állandó hadsereget gyűjteni vagy fenntartani, hacsak a parlament nem adja hozzájárulását, törvényellenes;</a:t>
            </a:r>
          </a:p>
          <a:p>
            <a:pPr algn="just"/>
            <a:r>
              <a:rPr 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– hogy a parlament tagjainak megválasztása szabadon kell hogy történjék;</a:t>
            </a:r>
          </a:p>
          <a:p>
            <a:pPr algn="just"/>
            <a:r>
              <a:rPr 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– hogy a parlamenti szabad szólás és viták ügyében </a:t>
            </a:r>
            <a:r>
              <a:rPr lang="pt-BR" sz="2200" dirty="0">
                <a:solidFill>
                  <a:schemeClr val="tx1"/>
                </a:solidFill>
                <a:latin typeface="Cambria" panose="02040503050406030204" pitchFamily="18" charset="0"/>
              </a:rPr>
              <a:t>semmiféle parlamenten kívüli bíróság nem emelhet</a:t>
            </a:r>
            <a:r>
              <a:rPr 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 vádat, és nem folytathat eljárást;</a:t>
            </a:r>
          </a:p>
          <a:p>
            <a:pPr algn="just"/>
            <a:r>
              <a:rPr lang="pt-BR" sz="2200" dirty="0">
                <a:solidFill>
                  <a:schemeClr val="tx1"/>
                </a:solidFill>
                <a:latin typeface="Cambria" panose="02040503050406030204" pitchFamily="18" charset="0"/>
              </a:rPr>
              <a:t>– […] hogy a panaszok orvoslása és a törvények</a:t>
            </a:r>
            <a:r>
              <a:rPr 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 megjavítása, megerősítése és megtartása érdekében gyakran kell parlamentet tartani.”</a:t>
            </a:r>
          </a:p>
          <a:p>
            <a:pPr algn="just"/>
            <a:r>
              <a:rPr lang="hu-HU" sz="2200" i="1" dirty="0">
                <a:solidFill>
                  <a:schemeClr val="tx1"/>
                </a:solidFill>
                <a:latin typeface="Cambria" panose="02040503050406030204" pitchFamily="18" charset="0"/>
              </a:rPr>
              <a:t>	</a:t>
            </a:r>
            <a:r>
              <a:rPr 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(Részlet a </a:t>
            </a:r>
            <a:r>
              <a:rPr lang="hu-HU" sz="2200" i="1" dirty="0">
                <a:solidFill>
                  <a:schemeClr val="tx1"/>
                </a:solidFill>
                <a:latin typeface="Cambria" panose="02040503050406030204" pitchFamily="18" charset="0"/>
              </a:rPr>
              <a:t>Jognyilatkozat</a:t>
            </a:r>
            <a:r>
              <a:rPr lang="hu-HU" sz="2200" dirty="0">
                <a:solidFill>
                  <a:schemeClr val="tx1"/>
                </a:solidFill>
                <a:latin typeface="Cambria" panose="02040503050406030204" pitchFamily="18" charset="0"/>
              </a:rPr>
              <a:t>ból, 1689)</a:t>
            </a:r>
            <a:endParaRPr lang="hu-HU" sz="2200" dirty="0">
              <a:solidFill>
                <a:schemeClr val="tx1"/>
              </a:solidFill>
              <a:latin typeface="Cambria" panose="020405030504060302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326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alkotmányos monarchia kialakulása – 16/18</a:t>
            </a: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648949" cy="255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Jognyilatkozat</a:t>
            </a:r>
            <a:r>
              <a:rPr lang="hu-HU" altLang="hu-HU" sz="2400" dirty="0">
                <a:latin typeface="Cambria" panose="02040503050406030204" pitchFamily="18" charset="0"/>
              </a:rPr>
              <a:t> elfogadása, </a:t>
            </a:r>
            <a:r>
              <a:rPr lang="hu-HU" altLang="hu-HU" sz="2400" b="1" dirty="0">
                <a:latin typeface="Cambria" panose="02040503050406030204" pitchFamily="18" charset="0"/>
              </a:rPr>
              <a:t>1689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az alkotmányos monarchia alapjai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a törvényhozás joga a parlamenthez került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a parlament ellenőrzi a végrehajtó hatalmat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rögzített számos p</a:t>
            </a:r>
            <a:r>
              <a:rPr lang="hu-HU" altLang="hu-HU" sz="2400" dirty="0">
                <a:latin typeface="Cambria" panose="02040503050406030204" pitchFamily="18" charset="0"/>
              </a:rPr>
              <a:t>olgári szabadságjogot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=&gt; gyülekezési-, vallás-, sajtó- és szólásszabadság		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kimondta, hogy a bíróságok függetlenek</a:t>
            </a:r>
          </a:p>
        </p:txBody>
      </p:sp>
      <p:pic>
        <p:nvPicPr>
          <p:cNvPr id="7" name="Picture 4" descr="https://upload.wikimedia.org/wikipedia/commons/2/2f/Commons_In_Session.jpg">
            <a:extLst>
              <a:ext uri="{FF2B5EF4-FFF2-40B4-BE49-F238E27FC236}">
                <a16:creationId xmlns:a16="http://schemas.microsoft.com/office/drawing/2014/main" id="{B8A011B3-72A7-4029-A096-64D32E3D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6" y="3203773"/>
            <a:ext cx="3535417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upload.wikimedia.org/wikipedia/commons/thumb/2/20/Queen_Anne_in_the_House_of_Lords_by_Peter_Tillemans.jpeg/800px-Queen_Anne_in_the_House_of_Lords_by_Peter_Tillemans.jpeg">
            <a:extLst>
              <a:ext uri="{FF2B5EF4-FFF2-40B4-BE49-F238E27FC236}">
                <a16:creationId xmlns:a16="http://schemas.microsoft.com/office/drawing/2014/main" id="{F8E12B3A-12DD-4138-BA17-B61DD3C14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07" y="3203773"/>
            <a:ext cx="3410379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at of arms or logo">
            <a:extLst>
              <a:ext uri="{FF2B5EF4-FFF2-40B4-BE49-F238E27FC236}">
                <a16:creationId xmlns:a16="http://schemas.microsoft.com/office/drawing/2014/main" id="{5E211D79-7960-47B5-AF56-4FEA8D2F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122" y="3203773"/>
            <a:ext cx="3410379" cy="341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42414A51-49D9-421C-B7AF-431F496B7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038" y="7164213"/>
            <a:ext cx="9638547" cy="36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Az Alsóház („House of </a:t>
            </a:r>
            <a:r>
              <a:rPr lang="hu-HU" altLang="hu-HU" b="1" dirty="0" err="1">
                <a:latin typeface="Cambria" panose="02040503050406030204" pitchFamily="18" charset="0"/>
              </a:rPr>
              <a:t>Commons</a:t>
            </a:r>
            <a:r>
              <a:rPr lang="hu-HU" altLang="hu-HU" b="1" dirty="0">
                <a:latin typeface="Cambria" panose="02040503050406030204" pitchFamily="18" charset="0"/>
              </a:rPr>
              <a:t>”) – A brit címer – A Felsőház („House of </a:t>
            </a:r>
            <a:r>
              <a:rPr lang="hu-HU" altLang="hu-HU" b="1" dirty="0" err="1">
                <a:latin typeface="Cambria" panose="02040503050406030204" pitchFamily="18" charset="0"/>
              </a:rPr>
              <a:t>Lords</a:t>
            </a:r>
            <a:r>
              <a:rPr lang="hu-HU" altLang="hu-HU" b="1" dirty="0">
                <a:latin typeface="Cambria" panose="02040503050406030204" pitchFamily="18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5227775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alkotmányos monarchia kialakulása – 17/18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72" y="635953"/>
            <a:ext cx="5367690" cy="653310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" y="635953"/>
            <a:ext cx="4596407" cy="1997462"/>
          </a:xfrm>
          <a:prstGeom prst="rect">
            <a:avLst/>
          </a:prstGeom>
        </p:spPr>
      </p:pic>
      <p:sp>
        <p:nvSpPr>
          <p:cNvPr id="11" name="Téglalap: lekerekített 10"/>
          <p:cNvSpPr/>
          <p:nvPr/>
        </p:nvSpPr>
        <p:spPr bwMode="auto">
          <a:xfrm>
            <a:off x="9144768" y="2267669"/>
            <a:ext cx="720080" cy="216024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" name="Téglalap: lekerekített 11"/>
          <p:cNvSpPr/>
          <p:nvPr/>
        </p:nvSpPr>
        <p:spPr bwMode="auto">
          <a:xfrm>
            <a:off x="1971479" y="2195661"/>
            <a:ext cx="720080" cy="288032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" name="Téglalap: lekerekített 12"/>
          <p:cNvSpPr/>
          <p:nvPr/>
        </p:nvSpPr>
        <p:spPr bwMode="auto">
          <a:xfrm>
            <a:off x="8772903" y="2977693"/>
            <a:ext cx="720080" cy="288032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4" name="Téglalap: lekerekített 13"/>
          <p:cNvSpPr/>
          <p:nvPr/>
        </p:nvSpPr>
        <p:spPr bwMode="auto">
          <a:xfrm>
            <a:off x="1970631" y="1127775"/>
            <a:ext cx="720080" cy="419814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" name="Téglalap: lekerekített 14"/>
          <p:cNvSpPr/>
          <p:nvPr/>
        </p:nvSpPr>
        <p:spPr bwMode="auto">
          <a:xfrm>
            <a:off x="8434828" y="1763613"/>
            <a:ext cx="1219031" cy="216024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Téglalap: lekerekített 15"/>
          <p:cNvSpPr/>
          <p:nvPr/>
        </p:nvSpPr>
        <p:spPr bwMode="auto">
          <a:xfrm>
            <a:off x="1970631" y="1634684"/>
            <a:ext cx="720080" cy="419814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7" name="Téglalap: lekerekített 16"/>
          <p:cNvSpPr/>
          <p:nvPr/>
        </p:nvSpPr>
        <p:spPr bwMode="auto">
          <a:xfrm>
            <a:off x="8163882" y="2267668"/>
            <a:ext cx="980886" cy="216025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8" name="Téglalap: lekerekített 17"/>
          <p:cNvSpPr/>
          <p:nvPr/>
        </p:nvSpPr>
        <p:spPr bwMode="auto">
          <a:xfrm>
            <a:off x="8568704" y="2525402"/>
            <a:ext cx="1085155" cy="246322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Téglalap: lekerekített 18"/>
          <p:cNvSpPr/>
          <p:nvPr/>
        </p:nvSpPr>
        <p:spPr bwMode="auto">
          <a:xfrm>
            <a:off x="8523921" y="3471694"/>
            <a:ext cx="1129937" cy="236135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-1" y="7164213"/>
            <a:ext cx="10080625" cy="39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XVII. századi viszonyok Angliában</a:t>
            </a:r>
          </a:p>
        </p:txBody>
      </p:sp>
    </p:spTree>
    <p:extLst>
      <p:ext uri="{BB962C8B-B14F-4D97-AF65-F5344CB8AC3E}">
        <p14:creationId xmlns:p14="http://schemas.microsoft.com/office/powerpoint/2010/main" val="20665930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56" y="827509"/>
            <a:ext cx="5444493" cy="6624736"/>
          </a:xfrm>
          <a:prstGeom prst="rect">
            <a:avLst/>
          </a:prstGeom>
          <a:noFill/>
          <a:ln w="635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80625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alkotmányos monarchia kialakulása – 18/18</a:t>
            </a: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648949" cy="349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Az alkotmányos monarchia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magas 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vagyoni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cenzus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szűk választójog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 két nagy csoport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</a:t>
            </a:r>
            <a:r>
              <a:rPr lang="hu-HU" altLang="hu-HU" sz="2400" b="1" dirty="0" err="1">
                <a:latin typeface="Cambria" panose="02040503050406030204" pitchFamily="18" charset="0"/>
                <a:sym typeface="Wingdings" panose="05000000000000000000" pitchFamily="2" charset="2"/>
              </a:rPr>
              <a:t>toryk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 (konzervatívok)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</a:t>
            </a:r>
            <a:r>
              <a:rPr lang="hu-HU" altLang="hu-HU" sz="2400" b="1" dirty="0" err="1">
                <a:latin typeface="Cambria" panose="02040503050406030204" pitchFamily="18" charset="0"/>
                <a:sym typeface="Wingdings" panose="05000000000000000000" pitchFamily="2" charset="2"/>
              </a:rPr>
              <a:t>whigek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(liberálisok)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 a győztesek adták a 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miniszterelnököt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- végrehajtó hatalom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parlamentnek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 felelős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 az uralkodó beleszólása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egyre csökkent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„a király uralkodik,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	de nem kormányoz”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</a:t>
            </a:r>
            <a:r>
              <a:rPr lang="hu-HU" altLang="hu-HU" sz="2400" dirty="0">
                <a:latin typeface="Cambria" panose="02040503050406030204" pitchFamily="18" charset="0"/>
              </a:rPr>
              <a:t> parlament feloszlatása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(+ új választás)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törvények szentesítése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(+ halasztó vétójog)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1" y="7164213"/>
            <a:ext cx="4536257" cy="39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Az alkotmányos monarchia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Stuartok – 1/18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582613"/>
            <a:ext cx="10079038" cy="161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StarSymbol" charset="0"/>
              <a:buChar char="●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33" y="2108131"/>
            <a:ext cx="7817371" cy="542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154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I. Erzsébetet </a:t>
            </a:r>
            <a:r>
              <a:rPr lang="hu-HU" altLang="hu-HU" sz="2400" dirty="0">
                <a:latin typeface="Cambria" panose="02040503050406030204" pitchFamily="18" charset="0"/>
              </a:rPr>
              <a:t>a kivégeztetett</a:t>
            </a:r>
            <a:r>
              <a:rPr lang="hu-HU" altLang="hu-HU" sz="2400" b="1" dirty="0">
                <a:latin typeface="Cambria" panose="02040503050406030204" pitchFamily="18" charset="0"/>
              </a:rPr>
              <a:t> Stuart Mária fia,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I. (Stuart) Jakab (1603–1625), </a:t>
            </a:r>
            <a:r>
              <a:rPr lang="hu-HU" altLang="hu-HU" sz="2400" dirty="0">
                <a:latin typeface="Cambria" panose="02040503050406030204" pitchFamily="18" charset="0"/>
              </a:rPr>
              <a:t>majd</a:t>
            </a:r>
            <a:r>
              <a:rPr lang="hu-HU" altLang="hu-HU" sz="2400" b="1" dirty="0">
                <a:latin typeface="Cambria" panose="02040503050406030204" pitchFamily="18" charset="0"/>
              </a:rPr>
              <a:t>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b="1" dirty="0">
                <a:latin typeface="Cambria" panose="02040503050406030204" pitchFamily="18" charset="0"/>
              </a:rPr>
              <a:t> I. (Stuart) Károly (1625–1649) </a:t>
            </a:r>
            <a:r>
              <a:rPr lang="hu-HU" altLang="hu-HU" sz="2400" dirty="0">
                <a:latin typeface="Cambria" panose="02040503050406030204" pitchFamily="18" charset="0"/>
              </a:rPr>
              <a:t>követte a trónon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kísérlet a </a:t>
            </a:r>
            <a:r>
              <a:rPr lang="hu-HU" altLang="hu-HU" sz="2400" b="1" dirty="0">
                <a:latin typeface="Cambria" panose="02040503050406030204" pitchFamily="18" charset="0"/>
              </a:rPr>
              <a:t>parlament mellőzésére</a:t>
            </a:r>
            <a:r>
              <a:rPr lang="hu-HU" altLang="hu-HU" sz="2400" dirty="0"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</a:t>
            </a:r>
            <a:r>
              <a:rPr lang="hu-HU" altLang="hu-HU" sz="2400" dirty="0"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latin typeface="Cambria" panose="02040503050406030204" pitchFamily="18" charset="0"/>
              </a:rPr>
              <a:t>rendi hagyományok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0924" y="3081662"/>
            <a:ext cx="7217190" cy="44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Stuartok – 2/18</a:t>
            </a: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864725" cy="241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Az uralkodó és a rendek viszonya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rendszeres pénzhiány + rendi intézmények mellőzése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a király nem tudott adót kivetni a parlament beleegyezése nélkül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latin typeface="Cambria" panose="02040503050406030204" pitchFamily="18" charset="0"/>
              </a:rPr>
              <a:t>monopóliumok</a:t>
            </a:r>
            <a:r>
              <a:rPr lang="hu-HU" altLang="hu-HU" sz="2400" dirty="0"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latin typeface="Cambria" panose="02040503050406030204" pitchFamily="18" charset="0"/>
              </a:rPr>
              <a:t>árusítása</a:t>
            </a:r>
            <a:r>
              <a:rPr lang="hu-HU" altLang="hu-HU" sz="2400" dirty="0"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elfeledett </a:t>
            </a:r>
            <a:r>
              <a:rPr lang="hu-HU" altLang="hu-HU" sz="2400" b="1" dirty="0">
                <a:latin typeface="Cambria" panose="02040503050406030204" pitchFamily="18" charset="0"/>
              </a:rPr>
              <a:t>királyi haszonvételek</a:t>
            </a:r>
            <a:r>
              <a:rPr lang="hu-HU" altLang="hu-HU" sz="2400" dirty="0">
                <a:latin typeface="Cambria" panose="02040503050406030204" pitchFamily="18" charset="0"/>
              </a:rPr>
              <a:t> felújítása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rendeleti kormányzás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a parlament mellőzése</a:t>
            </a:r>
          </a:p>
        </p:txBody>
      </p:sp>
    </p:spTree>
    <p:extLst>
      <p:ext uri="{BB962C8B-B14F-4D97-AF65-F5344CB8AC3E}">
        <p14:creationId xmlns:p14="http://schemas.microsoft.com/office/powerpoint/2010/main" val="21624564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80" y="3337512"/>
            <a:ext cx="5328345" cy="423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0" y="6444132"/>
            <a:ext cx="4752280" cy="1128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presbiteriánusok jelképe,</a:t>
            </a:r>
            <a:br>
              <a:rPr lang="hu-HU" altLang="hu-HU" b="1" dirty="0">
                <a:latin typeface="Cambria" panose="02040503050406030204" pitchFamily="18" charset="0"/>
              </a:rPr>
            </a:br>
            <a:r>
              <a:rPr lang="hu-HU" altLang="hu-HU" b="1" dirty="0">
                <a:latin typeface="Cambria" panose="02040503050406030204" pitchFamily="18" charset="0"/>
              </a:rPr>
              <a:t>az égő csipkebokor</a:t>
            </a:r>
          </a:p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„</a:t>
            </a:r>
            <a:r>
              <a:rPr lang="hu-HU" altLang="hu-HU" b="1" dirty="0" err="1">
                <a:latin typeface="Cambria" panose="02040503050406030204" pitchFamily="18" charset="0"/>
              </a:rPr>
              <a:t>Ardens</a:t>
            </a:r>
            <a:r>
              <a:rPr lang="hu-HU" altLang="hu-HU" b="1" dirty="0">
                <a:latin typeface="Cambria" panose="02040503050406030204" pitchFamily="18" charset="0"/>
              </a:rPr>
              <a:t> </a:t>
            </a:r>
            <a:r>
              <a:rPr lang="hu-HU" altLang="hu-HU" b="1" dirty="0" err="1">
                <a:latin typeface="Cambria" panose="02040503050406030204" pitchFamily="18" charset="0"/>
              </a:rPr>
              <a:t>sed</a:t>
            </a:r>
            <a:r>
              <a:rPr lang="hu-HU" altLang="hu-HU" b="1" dirty="0">
                <a:latin typeface="Cambria" panose="02040503050406030204" pitchFamily="18" charset="0"/>
              </a:rPr>
              <a:t> </a:t>
            </a:r>
            <a:r>
              <a:rPr lang="hu-HU" altLang="hu-HU" b="1" dirty="0" err="1">
                <a:latin typeface="Cambria" panose="02040503050406030204" pitchFamily="18" charset="0"/>
              </a:rPr>
              <a:t>Virens</a:t>
            </a:r>
            <a:r>
              <a:rPr lang="hu-HU" altLang="hu-HU" b="1" dirty="0">
                <a:latin typeface="Cambria" panose="02040503050406030204" pitchFamily="18" charset="0"/>
              </a:rPr>
              <a:t>”</a:t>
            </a:r>
            <a:br>
              <a:rPr lang="hu-HU" altLang="hu-HU" b="1" dirty="0">
                <a:latin typeface="Cambria" panose="02040503050406030204" pitchFamily="18" charset="0"/>
              </a:rPr>
            </a:br>
            <a:r>
              <a:rPr lang="hu-HU" altLang="hu-HU" b="1" dirty="0">
                <a:latin typeface="Cambria" panose="02040503050406030204" pitchFamily="18" charset="0"/>
              </a:rPr>
              <a:t>„Égő, de virágzó”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864725" cy="406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Az uralkodó és a rendek viszonya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a k</a:t>
            </a:r>
            <a:r>
              <a:rPr lang="hu-HU" altLang="hu-HU" sz="2400" b="1" dirty="0">
                <a:latin typeface="Cambria" panose="02040503050406030204" pitchFamily="18" charset="0"/>
              </a:rPr>
              <a:t>álvinizmus </a:t>
            </a:r>
            <a:r>
              <a:rPr lang="hu-HU" altLang="hu-HU" sz="2400" dirty="0">
                <a:latin typeface="Cambria" panose="02040503050406030204" pitchFamily="18" charset="0"/>
              </a:rPr>
              <a:t>térnyerése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latin typeface="Cambria" panose="02040503050406030204" pitchFamily="18" charset="0"/>
              </a:rPr>
              <a:t>puritánok </a:t>
            </a:r>
            <a:r>
              <a:rPr lang="hu-HU" altLang="hu-HU" sz="2400" dirty="0">
                <a:latin typeface="Cambria" panose="02040503050406030204" pitchFamily="18" charset="0"/>
              </a:rPr>
              <a:t>(= „tiszták”): anglikán eh. megtisztítása a megmaradt 			katolikus vonásoktól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latin typeface="Cambria" panose="02040503050406030204" pitchFamily="18" charset="0"/>
              </a:rPr>
              <a:t>presbiteriánusok</a:t>
            </a:r>
            <a:r>
              <a:rPr lang="hu-HU" altLang="hu-HU" sz="2400" dirty="0">
                <a:latin typeface="Cambria" panose="02040503050406030204" pitchFamily="18" charset="0"/>
              </a:rPr>
              <a:t> (mérsékeltek): világiak (presbiterek) nagyobb 			szerepe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</a:t>
            </a:r>
            <a:r>
              <a:rPr lang="hu-HU" altLang="hu-HU" sz="2400" b="1" dirty="0" err="1">
                <a:latin typeface="Cambria" panose="02040503050406030204" pitchFamily="18" charset="0"/>
              </a:rPr>
              <a:t>independensek</a:t>
            </a:r>
            <a:r>
              <a:rPr lang="hu-HU" altLang="hu-HU" sz="2400" dirty="0">
                <a:latin typeface="Cambria" panose="02040503050406030204" pitchFamily="18" charset="0"/>
              </a:rPr>
              <a:t> (radikálisok): független egyházközösségek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elterjedt, hogy az uralkodó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vissza akarja állítani a 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katolikus vallást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újabb ellenérzések</a:t>
            </a:r>
            <a:endParaRPr lang="hu-HU" altLang="hu-HU" sz="2400" dirty="0">
              <a:latin typeface="Cambria" panose="02040503050406030204" pitchFamily="18" charset="0"/>
            </a:endParaRP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Stuartok – 3/18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Stuartok – 4/18</a:t>
            </a: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864725" cy="4212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Az uralkodó és a rendek viszonya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az e</a:t>
            </a:r>
            <a:r>
              <a:rPr lang="hu-HU" altLang="hu-HU" sz="2400" dirty="0">
                <a:latin typeface="Cambria" panose="02040503050406030204" pitchFamily="18" charset="0"/>
              </a:rPr>
              <a:t>légedetlenség miatt </a:t>
            </a:r>
            <a:r>
              <a:rPr lang="hu-HU" altLang="hu-HU" sz="2400" b="1" dirty="0">
                <a:latin typeface="Cambria" panose="02040503050406030204" pitchFamily="18" charset="0"/>
              </a:rPr>
              <a:t>Károly összehívta a parlamentet, 1628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</a:t>
            </a:r>
            <a:r>
              <a:rPr lang="hu-HU" altLang="hu-HU" sz="2400" b="1" i="1" dirty="0">
                <a:latin typeface="Cambria" panose="02040503050406030204" pitchFamily="18" charset="0"/>
              </a:rPr>
              <a:t>Jog kérvénye </a:t>
            </a:r>
            <a:r>
              <a:rPr lang="hu-HU" altLang="hu-HU" sz="2400" i="1" dirty="0">
                <a:latin typeface="Cambria" panose="02040503050406030204" pitchFamily="18" charset="0"/>
              </a:rPr>
              <a:t>(„</a:t>
            </a:r>
            <a:r>
              <a:rPr lang="hu-HU" altLang="hu-HU" sz="2400" i="1" dirty="0" err="1">
                <a:latin typeface="Cambria" panose="02040503050406030204" pitchFamily="18" charset="0"/>
              </a:rPr>
              <a:t>Petiton</a:t>
            </a:r>
            <a:r>
              <a:rPr lang="hu-HU" altLang="hu-HU" sz="2400" i="1" dirty="0">
                <a:latin typeface="Cambria" panose="02040503050406030204" pitchFamily="18" charset="0"/>
              </a:rPr>
              <a:t> of </a:t>
            </a:r>
            <a:r>
              <a:rPr lang="hu-HU" altLang="hu-HU" sz="2400" i="1" dirty="0" err="1">
                <a:latin typeface="Cambria" panose="02040503050406030204" pitchFamily="18" charset="0"/>
              </a:rPr>
              <a:t>Right</a:t>
            </a:r>
            <a:r>
              <a:rPr lang="hu-HU" altLang="hu-HU" sz="2400" i="1" dirty="0">
                <a:latin typeface="Cambria" panose="02040503050406030204" pitchFamily="18" charset="0"/>
              </a:rPr>
              <a:t>”)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</a:rPr>
              <a:t>	=&gt; adót csak az országgyűlés beleegyezésével vessenek ki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=&gt; nemesembert törvényes eljárás nélkül ne vessenek börtönbe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=&gt; a rögtönítélő bíróságokat (statáriális) szüntessék meg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=&gt; tilos rendkívüli bíróságokat felállítani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=&gt; az erőszakos kvártélyozás tiltása			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a </a:t>
            </a:r>
            <a:r>
              <a:rPr lang="hu-HU" altLang="hu-HU" sz="2400" i="1" dirty="0">
                <a:latin typeface="Cambria" panose="02040503050406030204" pitchFamily="18" charset="0"/>
              </a:rPr>
              <a:t>Magna Charta </a:t>
            </a:r>
            <a:r>
              <a:rPr lang="hu-HU" altLang="hu-HU" sz="2400" dirty="0">
                <a:latin typeface="Cambria" panose="02040503050406030204" pitchFamily="18" charset="0"/>
              </a:rPr>
              <a:t>(1215) és a régi jogok megerősítése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- a király elfogadta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latin typeface="Cambria" panose="02040503050406030204" pitchFamily="18" charset="0"/>
              </a:rPr>
              <a:t>1640-ig nem ült össze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újra a parlament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b="1" dirty="0">
              <a:latin typeface="Cambria" panose="02040503050406030204" pitchFamily="18" charset="0"/>
            </a:endParaRPr>
          </a:p>
        </p:txBody>
      </p:sp>
      <p:pic>
        <p:nvPicPr>
          <p:cNvPr id="6150" name="Picture 6" descr="Petition of Righ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264" y="3806898"/>
            <a:ext cx="5439905" cy="375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0" y="7164213"/>
            <a:ext cx="4608264" cy="408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beadvány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3834"/>
            <a:ext cx="4773262" cy="401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0" y="6876181"/>
            <a:ext cx="4773262" cy="68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I. Károly portréja,</a:t>
            </a:r>
            <a:br>
              <a:rPr lang="hu-HU" altLang="hu-HU" b="1" dirty="0">
                <a:latin typeface="Cambria" panose="02040503050406030204" pitchFamily="18" charset="0"/>
              </a:rPr>
            </a:br>
            <a:r>
              <a:rPr lang="hu-HU" altLang="hu-HU" b="1" dirty="0">
                <a:latin typeface="Cambria" panose="02040503050406030204" pitchFamily="18" charset="0"/>
              </a:rPr>
              <a:t>Anthony van Dyck, 1635-36</a:t>
            </a: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864725" cy="1835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Az uralkodó és a rendek viszonya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dirty="0"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latin typeface="Cambria" panose="02040503050406030204" pitchFamily="18" charset="0"/>
              </a:rPr>
              <a:t>I. Károly</a:t>
            </a:r>
            <a:r>
              <a:rPr lang="hu-HU" altLang="hu-HU" sz="2400" dirty="0">
                <a:latin typeface="Cambria" panose="02040503050406030204" pitchFamily="18" charset="0"/>
              </a:rPr>
              <a:t> a </a:t>
            </a:r>
            <a:r>
              <a:rPr lang="hu-HU" altLang="hu-HU" sz="2400" b="1" dirty="0">
                <a:latin typeface="Cambria" panose="02040503050406030204" pitchFamily="18" charset="0"/>
              </a:rPr>
              <a:t>parlament nélkül kormányzott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</a:rPr>
              <a:t>- a kálvinista skót alattvalói fellázadtak ellene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szárazföldi seregre + pénzre volt szüksége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</a:t>
            </a:r>
            <a:r>
              <a:rPr lang="hu-HU" altLang="hu-HU" sz="2400" b="1" dirty="0">
                <a:latin typeface="Cambria" panose="02040503050406030204" pitchFamily="18" charset="0"/>
              </a:rPr>
              <a:t>=&gt; össze kellett hívnia a parlamentet (1640)</a:t>
            </a:r>
          </a:p>
        </p:txBody>
      </p:sp>
      <p:pic>
        <p:nvPicPr>
          <p:cNvPr id="7176" name="Picture 8" descr="https://upload.wikimedia.org/wikipedia/commons/a/a7/Riot_against_Anglican_prayer_book_16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62" y="2474208"/>
            <a:ext cx="5307362" cy="34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773262" y="5932344"/>
            <a:ext cx="5307361" cy="68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Skót presbiteriánusok fellázadtak az 1637-es új imakönyv ellen</a:t>
            </a:r>
          </a:p>
        </p:txBody>
      </p:sp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Stuartok – 5/18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946" y="2915272"/>
            <a:ext cx="3073679" cy="464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664399" y="4931965"/>
            <a:ext cx="2342546" cy="262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Thomas </a:t>
            </a:r>
            <a:r>
              <a:rPr lang="hu-HU" altLang="hu-HU" b="1" dirty="0" err="1">
                <a:latin typeface="Cambria" panose="02040503050406030204" pitchFamily="18" charset="0"/>
              </a:rPr>
              <a:t>Wentworth</a:t>
            </a:r>
            <a:r>
              <a:rPr lang="hu-HU" altLang="hu-HU" b="1" dirty="0">
                <a:latin typeface="Cambria" panose="02040503050406030204" pitchFamily="18" charset="0"/>
              </a:rPr>
              <a:t> kancellár kivégzése. </a:t>
            </a:r>
            <a:r>
              <a:rPr lang="hu-HU" altLang="hu-HU" b="1" dirty="0" err="1">
                <a:latin typeface="Cambria" panose="02040503050406030204" pitchFamily="18" charset="0"/>
              </a:rPr>
              <a:t>Laud</a:t>
            </a:r>
            <a:r>
              <a:rPr lang="hu-HU" altLang="hu-HU" b="1" dirty="0">
                <a:latin typeface="Cambria" panose="02040503050406030204" pitchFamily="18" charset="0"/>
              </a:rPr>
              <a:t> canterburyi érseket szintén kivégezték.</a:t>
            </a:r>
          </a:p>
          <a:p>
            <a:pPr>
              <a:buClrTx/>
              <a:buFontTx/>
              <a:buNone/>
            </a:pPr>
            <a:endParaRPr lang="hu-HU" altLang="hu-HU" b="1" dirty="0">
              <a:latin typeface="Cambria" panose="02040503050406030204" pitchFamily="18" charset="0"/>
            </a:endParaRPr>
          </a:p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I. Károly aláírja, hogy nem oszlathatja fel a parlamentet</a:t>
            </a: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349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Az uralkodó és a rendek viszonya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dirty="0">
                <a:latin typeface="Cambria" panose="02040503050406030204" pitchFamily="18" charset="0"/>
              </a:rPr>
              <a:t> a képviselők a sérelmeiket sorolták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Károly feloszlatta („rövid parlament”)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ő</a:t>
            </a:r>
            <a:r>
              <a:rPr lang="hu-HU" altLang="hu-HU" sz="2400" dirty="0">
                <a:latin typeface="Cambria" panose="02040503050406030204" pitchFamily="18" charset="0"/>
              </a:rPr>
              <a:t>sszel újra kénytelen összehívni </a:t>
            </a:r>
            <a:r>
              <a:rPr lang="hu-HU" altLang="hu-HU" sz="2400" b="1" dirty="0">
                <a:latin typeface="Cambria" panose="02040503050406030204" pitchFamily="18" charset="0"/>
              </a:rPr>
              <a:t>(„hosszú parlament”, 1653-ig)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latin typeface="Cambria" panose="02040503050406030204" pitchFamily="18" charset="0"/>
              </a:rPr>
              <a:t>kimondták, hogy a király nem oszlathatja fel a parlamentet 			- követelések: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=&gt; törvényhozásnak felelős kormány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=&gt; a monopóliumok eltörlése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=&gt; a presbiteriánus egyház szabadsága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leszámoltak az önkényeskedés vezetőivel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Stuartok – 6/18</a:t>
            </a:r>
          </a:p>
        </p:txBody>
      </p:sp>
      <p:pic>
        <p:nvPicPr>
          <p:cNvPr id="34818" name="Picture 2" descr="https://upload.wikimedia.org/wikipedia/commons/thumb/1/16/Wenceslas_Hollar_-_Execution_of_Strafford_%28State_3%29.jpg/1024px-Wenceslas_Hollar_-_Execution_of_Strafford_%28State_3%2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2239" r="3866" b="4443"/>
          <a:stretch/>
        </p:blipFill>
        <p:spPr bwMode="auto">
          <a:xfrm>
            <a:off x="5314" y="4185855"/>
            <a:ext cx="4659085" cy="33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004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98" y="755501"/>
            <a:ext cx="6325427" cy="6525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349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Károly 	erőszakkal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lépett fel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letartóztatások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London népe a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parlament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mellé állt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Károly vidékre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utazott (menekült)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sereget gyűjteni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(„gavallérok”)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főként a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nagybirtokosok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	támogatták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Kitört a 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polgárháború, 1642</a:t>
            </a: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polgárháború – 7/18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upload.wikimedia.org/wikipedia/commons/3/3e/English_civil_war_map_1642_to_164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2174" r="3392" b="488"/>
          <a:stretch/>
        </p:blipFill>
        <p:spPr bwMode="auto">
          <a:xfrm>
            <a:off x="6173769" y="2411685"/>
            <a:ext cx="3926262" cy="514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281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polgárháború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kezdetben a király </a:t>
            </a:r>
            <a:r>
              <a:rPr lang="hu-HU" altLang="hu-HU" sz="2400" dirty="0">
                <a:latin typeface="Cambria" panose="02040503050406030204" pitchFamily="18" charset="0"/>
              </a:rPr>
              <a:t>győzelmeket aratott (Edge Hill, 1642)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a p</a:t>
            </a:r>
            <a:r>
              <a:rPr lang="hu-HU" altLang="hu-HU" sz="2400" dirty="0">
                <a:latin typeface="Cambria" panose="02040503050406030204" pitchFamily="18" charset="0"/>
              </a:rPr>
              <a:t>resbiteriánusok háttérbe szorultak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+ az </a:t>
            </a:r>
            <a:r>
              <a:rPr lang="hu-HU" altLang="hu-HU" sz="2400" b="1" dirty="0" err="1">
                <a:latin typeface="Cambria" panose="02040503050406030204" pitchFamily="18" charset="0"/>
              </a:rPr>
              <a:t>independensek</a:t>
            </a:r>
            <a:r>
              <a:rPr lang="hu-HU" altLang="hu-HU" sz="2400" dirty="0">
                <a:latin typeface="Cambria" panose="02040503050406030204" pitchFamily="18" charset="0"/>
              </a:rPr>
              <a:t> teret nyertek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v</a:t>
            </a:r>
            <a:r>
              <a:rPr lang="hu-HU" altLang="hu-HU" sz="2400" dirty="0">
                <a:latin typeface="Cambria" panose="02040503050406030204" pitchFamily="18" charset="0"/>
              </a:rPr>
              <a:t>ezetőjük, </a:t>
            </a:r>
            <a:r>
              <a:rPr lang="hu-HU" altLang="hu-HU" sz="2400" b="1" dirty="0">
                <a:latin typeface="Cambria" panose="02040503050406030204" pitchFamily="18" charset="0"/>
              </a:rPr>
              <a:t>Oliver Cromwell önkéntes haderőt </a:t>
            </a:r>
            <a:r>
              <a:rPr lang="hu-HU" altLang="hu-HU" sz="2400" dirty="0">
                <a:latin typeface="Cambria" panose="02040503050406030204" pitchFamily="18" charset="0"/>
              </a:rPr>
              <a:t>szervezett 					- „vasbordájúak” („New </a:t>
            </a:r>
            <a:r>
              <a:rPr lang="hu-HU" altLang="hu-HU" sz="2400" dirty="0" err="1">
                <a:latin typeface="Cambria" panose="02040503050406030204" pitchFamily="18" charset="0"/>
              </a:rPr>
              <a:t>Model</a:t>
            </a:r>
            <a:r>
              <a:rPr lang="hu-HU" altLang="hu-HU" sz="2400" dirty="0">
                <a:latin typeface="Cambria" panose="02040503050406030204" pitchFamily="18" charset="0"/>
              </a:rPr>
              <a:t> </a:t>
            </a:r>
            <a:r>
              <a:rPr lang="hu-HU" altLang="hu-HU" sz="2400" dirty="0" err="1">
                <a:latin typeface="Cambria" panose="02040503050406030204" pitchFamily="18" charset="0"/>
              </a:rPr>
              <a:t>Army</a:t>
            </a:r>
            <a:r>
              <a:rPr lang="hu-HU" altLang="hu-HU" sz="2400" dirty="0">
                <a:latin typeface="Cambria" panose="02040503050406030204" pitchFamily="18" charset="0"/>
              </a:rPr>
              <a:t>”)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</a:t>
            </a:r>
            <a:r>
              <a:rPr lang="hu-HU" altLang="hu-HU" sz="2400" dirty="0" err="1">
                <a:latin typeface="Cambria" panose="02040503050406030204" pitchFamily="18" charset="0"/>
              </a:rPr>
              <a:t>Marston</a:t>
            </a:r>
            <a:r>
              <a:rPr lang="hu-HU" altLang="hu-HU" sz="2400" dirty="0">
                <a:latin typeface="Cambria" panose="02040503050406030204" pitchFamily="18" charset="0"/>
              </a:rPr>
              <a:t> </a:t>
            </a:r>
            <a:r>
              <a:rPr lang="hu-HU" altLang="hu-HU" sz="2400" dirty="0" err="1">
                <a:latin typeface="Cambria" panose="02040503050406030204" pitchFamily="18" charset="0"/>
              </a:rPr>
              <a:t>Moor</a:t>
            </a:r>
            <a:r>
              <a:rPr lang="hu-HU" altLang="hu-HU" sz="2400" dirty="0">
                <a:latin typeface="Cambria" panose="02040503050406030204" pitchFamily="18" charset="0"/>
              </a:rPr>
              <a:t>, 1644 győz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</a:t>
            </a:r>
            <a:r>
              <a:rPr lang="hu-HU" altLang="hu-HU" sz="2400" dirty="0" err="1">
                <a:latin typeface="Cambria" panose="02040503050406030204" pitchFamily="18" charset="0"/>
              </a:rPr>
              <a:t>Naseby</a:t>
            </a:r>
            <a:r>
              <a:rPr lang="hu-HU" altLang="hu-HU" sz="2400" dirty="0">
                <a:latin typeface="Cambria" panose="02040503050406030204" pitchFamily="18" charset="0"/>
              </a:rPr>
              <a:t>, 1645 győz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" y="3465028"/>
            <a:ext cx="3307217" cy="4119772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312119" y="5652045"/>
            <a:ext cx="2861650" cy="1907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polgárháború 1624 és 1645 között. Zöld = rojalisták; piros = parlamentaristák</a:t>
            </a:r>
          </a:p>
          <a:p>
            <a:pPr algn="r">
              <a:buClrTx/>
              <a:buFontTx/>
              <a:buNone/>
            </a:pPr>
            <a:endParaRPr lang="hu-HU" altLang="hu-HU" b="1" dirty="0">
              <a:latin typeface="Cambria" panose="02040503050406030204" pitchFamily="18" charset="0"/>
            </a:endParaRPr>
          </a:p>
          <a:p>
            <a:pPr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R. Walker: </a:t>
            </a:r>
          </a:p>
          <a:p>
            <a:pPr>
              <a:buClrTx/>
              <a:buFontTx/>
              <a:buNone/>
            </a:pPr>
            <a:r>
              <a:rPr lang="hu-HU" altLang="hu-HU" b="1" i="1" dirty="0">
                <a:latin typeface="Cambria" panose="02040503050406030204" pitchFamily="18" charset="0"/>
              </a:rPr>
              <a:t>Oliver Cromwell</a:t>
            </a:r>
            <a:endParaRPr lang="hu-HU" altLang="hu-HU" b="1" dirty="0">
              <a:latin typeface="Cambria" panose="02040503050406030204" pitchFamily="18" charset="0"/>
            </a:endParaRPr>
          </a:p>
        </p:txBody>
      </p:sp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polgárháború – 8/818</a:t>
            </a:r>
          </a:p>
        </p:txBody>
      </p:sp>
    </p:spTree>
    <p:extLst>
      <p:ext uri="{BB962C8B-B14F-4D97-AF65-F5344CB8AC3E}">
        <p14:creationId xmlns:p14="http://schemas.microsoft.com/office/powerpoint/2010/main" val="6008668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34718</TotalTime>
  <Words>483</Words>
  <Application>Microsoft Office PowerPoint</Application>
  <PresentationFormat>Egyéni</PresentationFormat>
  <Paragraphs>94</Paragraphs>
  <Slides>20</Slides>
  <Notes>20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6" baseType="lpstr">
      <vt:lpstr>Arial</vt:lpstr>
      <vt:lpstr>Cambria</vt:lpstr>
      <vt:lpstr>StarSymbol</vt:lpstr>
      <vt:lpstr>Times New Roman</vt:lpstr>
      <vt:lpstr>Wingdings</vt:lpstr>
      <vt:lpstr>Office-téma</vt:lpstr>
      <vt:lpstr>PowerPoint-bemutató</vt:lpstr>
      <vt:lpstr>A Stuartok – 1/18</vt:lpstr>
      <vt:lpstr>A Stuartok – 2/18</vt:lpstr>
      <vt:lpstr>A Stuartok – 3/18</vt:lpstr>
      <vt:lpstr>A Stuartok – 4/18</vt:lpstr>
      <vt:lpstr>A Stuartok – 5/18</vt:lpstr>
      <vt:lpstr>A Stuartok – 6/18</vt:lpstr>
      <vt:lpstr>A polgárháború – 7/18</vt:lpstr>
      <vt:lpstr>A polgárháború – 8/818</vt:lpstr>
      <vt:lpstr>PowerPoint-bemutató</vt:lpstr>
      <vt:lpstr>A polgárháború – 10/18</vt:lpstr>
      <vt:lpstr>Cromwell protektorátusa – 11/18</vt:lpstr>
      <vt:lpstr>Cromwell protektorátusa – 12/18</vt:lpstr>
      <vt:lpstr>A restauráció – 13/18</vt:lpstr>
      <vt:lpstr>Az alkotmányos monarchia kialakulása – 14/18</vt:lpstr>
      <vt:lpstr>Az alkotmányos monarchia kialakulása – 15/18</vt:lpstr>
      <vt:lpstr>Az alkotmányos monarchia kialakulása – 16/18</vt:lpstr>
      <vt:lpstr>Az alkotmányos monarchia kialakulása – 17/18</vt:lpstr>
      <vt:lpstr>Az alkotmányos monarchia kialakulása – 18/18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EDU_HHYX_2299@sulid.hu</cp:lastModifiedBy>
  <cp:revision>41</cp:revision>
  <cp:lastPrinted>1601-01-01T00:00:00Z</cp:lastPrinted>
  <dcterms:created xsi:type="dcterms:W3CDTF">2011-10-24T07:01:07Z</dcterms:created>
  <dcterms:modified xsi:type="dcterms:W3CDTF">2019-04-25T15:18:09Z</dcterms:modified>
</cp:coreProperties>
</file>